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6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6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19" r:id="rId234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34" Type="http://schemas.openxmlformats.org/officeDocument/2006/relationships/slide" Target="slides/slide164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22.png>
</file>

<file path=ppt/media/image225.png>
</file>

<file path=ppt/media/image23.jpg>
</file>

<file path=ppt/media/image230.pn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6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3" name="Shape 5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4" name="Google Shape;5164;p164:notes"/>
          <p:cNvSpPr/>
          <p:nvPr>
            <p:ph idx="2" type="sldImg"/>
          </p:nvPr>
        </p:nvSpPr>
        <p:spPr>
          <a:xfrm>
            <a:off x="38119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65" name="Google Shape;5165;p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notesSlide" Target="../notesSlides/notesSlide164.xml"/><Relationship Id="rId3" Type="http://schemas.openxmlformats.org/officeDocument/2006/relationships/image" Target="../media/image225.png"/><Relationship Id="rId4" Type="http://schemas.openxmlformats.org/officeDocument/2006/relationships/image" Target="../media/image222.png"/><Relationship Id="rId5" Type="http://schemas.openxmlformats.org/officeDocument/2006/relationships/image" Target="../media/image230.png"/></Relationships>
</file>

<file path=ppt/slides/slide1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66" name="Shape 5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7" name="Google Shape;5167;p7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76360" y="4893463"/>
            <a:ext cx="4807737" cy="214296"/>
          </a:xfrm>
          <a:prstGeom prst="rect">
            <a:avLst/>
          </a:prstGeom>
          <a:noFill/>
          <a:ln>
            <a:noFill/>
          </a:ln>
        </p:spPr>
      </p:pic>
      <p:sp>
        <p:nvSpPr>
          <p:cNvPr id="5168" name="Google Shape;5168;p720"/>
          <p:cNvSpPr txBox="1"/>
          <p:nvPr/>
        </p:nvSpPr>
        <p:spPr>
          <a:xfrm>
            <a:off x="1568430" y="4927989"/>
            <a:ext cx="62931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1425" lIns="31425" spcFirstLastPara="1" rIns="31425" wrap="square" tIns="31425">
            <a:noAutofit/>
          </a:bodyPr>
          <a:lstStyle/>
          <a:p>
            <a:pPr indent="0" lvl="0" marL="0" marR="0" rtl="0" algn="l">
              <a:lnSpc>
                <a:spcPct val="108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zh-CN" sz="1300" u="none" cap="none" strike="noStrik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⊙</a:t>
            </a:r>
            <a:r>
              <a:rPr b="0" i="0" lang="zh-CN" sz="1300" u="sng" cap="none" strike="noStrike">
                <a:solidFill>
                  <a:srgbClr val="CC99FF"/>
                </a:solidFill>
                <a:latin typeface="Arial"/>
                <a:ea typeface="Arial"/>
                <a:cs typeface="Arial"/>
                <a:sym typeface="Arial"/>
              </a:rPr>
              <a:t>前言</a:t>
            </a:r>
            <a:r>
              <a:rPr b="0" i="0" lang="zh-CN" sz="1300" u="none" cap="none" strike="noStrik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 ⊙</a:t>
            </a:r>
            <a:r>
              <a:rPr b="0" i="0" lang="zh-CN" sz="1300" u="sng" cap="none" strike="noStrike">
                <a:solidFill>
                  <a:srgbClr val="CC99FF"/>
                </a:solidFill>
                <a:latin typeface="Arial"/>
                <a:ea typeface="Arial"/>
                <a:cs typeface="Arial"/>
                <a:sym typeface="Arial"/>
              </a:rPr>
              <a:t>道是什麼</a:t>
            </a:r>
            <a:r>
              <a:rPr b="0" i="0" lang="zh-CN" sz="1300" u="none" cap="none" strike="noStrik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 ⊙</a:t>
            </a:r>
            <a:r>
              <a:rPr b="0" i="0" lang="zh-CN" sz="1300" u="sng" cap="none" strike="noStrike">
                <a:solidFill>
                  <a:srgbClr val="CC99FF"/>
                </a:solidFill>
                <a:latin typeface="Arial"/>
                <a:ea typeface="Arial"/>
                <a:cs typeface="Arial"/>
                <a:sym typeface="Arial"/>
              </a:rPr>
              <a:t>求什麼</a:t>
            </a:r>
            <a:r>
              <a:rPr b="0" i="0" lang="zh-CN" sz="1300" u="none" cap="none" strike="noStrik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 ⊙</a:t>
            </a:r>
            <a:r>
              <a:rPr b="0" i="0" lang="zh-CN" sz="1300" u="sng" cap="none" strike="noStrike">
                <a:solidFill>
                  <a:srgbClr val="CC99FF"/>
                </a:solidFill>
                <a:latin typeface="Arial"/>
                <a:ea typeface="Arial"/>
                <a:cs typeface="Arial"/>
                <a:sym typeface="Arial"/>
              </a:rPr>
              <a:t>為何要求道</a:t>
            </a:r>
            <a:r>
              <a:rPr b="0" i="0" lang="zh-CN" sz="1300" u="none" cap="none" strike="noStrik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 ⊙</a:t>
            </a:r>
            <a:r>
              <a:rPr b="0" i="0" lang="zh-CN" sz="1300" u="sng" cap="none" strike="noStrike">
                <a:solidFill>
                  <a:srgbClr val="CC99FF"/>
                </a:solidFill>
                <a:latin typeface="Arial"/>
                <a:ea typeface="Arial"/>
                <a:cs typeface="Arial"/>
                <a:sym typeface="Arial"/>
              </a:rPr>
              <a:t>求道的好處</a:t>
            </a:r>
            <a:r>
              <a:rPr b="0" i="0" lang="zh-CN" sz="1300" u="none" cap="none" strike="noStrik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 ⊙</a:t>
            </a:r>
            <a:r>
              <a:rPr b="0" i="0" lang="zh-CN" sz="1300" u="sng" cap="none" strike="noStrike">
                <a:solidFill>
                  <a:srgbClr val="CC99FF"/>
                </a:solidFill>
                <a:latin typeface="Arial"/>
                <a:ea typeface="Arial"/>
                <a:cs typeface="Arial"/>
                <a:sym typeface="Arial"/>
              </a:rPr>
              <a:t>結語</a:t>
            </a:r>
            <a:r>
              <a:rPr b="0" i="0" lang="zh-CN" sz="1300" u="none" cap="none" strike="noStrik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 ⊙</a:t>
            </a:r>
            <a:r>
              <a:rPr b="0" i="0" lang="zh-CN" sz="1300" u="sng" cap="none" strike="noStrike">
                <a:solidFill>
                  <a:srgbClr val="CC99FF"/>
                </a:solidFill>
                <a:latin typeface="Arial"/>
                <a:ea typeface="Arial"/>
                <a:cs typeface="Arial"/>
                <a:sym typeface="Arial"/>
              </a:rPr>
              <a:t>補充</a:t>
            </a:r>
            <a:endParaRPr b="0" i="0" sz="1300" u="sng" cap="none" strike="noStrike">
              <a:solidFill>
                <a:srgbClr val="CC99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69" name="Google Shape;5169;p7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8143" y="71432"/>
            <a:ext cx="6186477" cy="664369"/>
          </a:xfrm>
          <a:prstGeom prst="rect">
            <a:avLst/>
          </a:prstGeom>
          <a:noFill/>
          <a:ln>
            <a:noFill/>
          </a:ln>
        </p:spPr>
      </p:pic>
      <p:sp>
        <p:nvSpPr>
          <p:cNvPr id="5170" name="Google Shape;5170;p720"/>
          <p:cNvSpPr txBox="1"/>
          <p:nvPr>
            <p:ph type="title"/>
          </p:nvPr>
        </p:nvSpPr>
        <p:spPr>
          <a:xfrm>
            <a:off x="241640" y="4422975"/>
            <a:ext cx="81285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1425" lIns="31425" spcFirstLastPara="1" rIns="31425" wrap="square" tIns="31425">
            <a:noAutofit/>
          </a:bodyPr>
          <a:lstStyle/>
          <a:p>
            <a:pPr indent="0" lvl="0" marL="0" marR="0" rtl="0" algn="ctr">
              <a:lnSpc>
                <a:spcPct val="1079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zh-CN" sz="400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rPr>
              <a:t>一、前言～</a:t>
            </a:r>
            <a:r>
              <a:rPr b="1" i="0" lang="zh-CN" sz="290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rPr>
              <a:t>求道因緣</a:t>
            </a:r>
            <a:endParaRPr b="1" i="0" sz="2900" u="none" cap="none" strike="noStrike">
              <a:solidFill>
                <a:srgbClr val="99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1" name="Google Shape;5171;p720"/>
          <p:cNvSpPr txBox="1"/>
          <p:nvPr>
            <p:ph idx="1" type="body"/>
          </p:nvPr>
        </p:nvSpPr>
        <p:spPr>
          <a:xfrm>
            <a:off x="549270" y="770327"/>
            <a:ext cx="81141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1425" lIns="31425" spcFirstLastPara="1" rIns="31425" wrap="square" tIns="31425">
            <a:noAutofit/>
          </a:bodyPr>
          <a:lstStyle/>
          <a:p>
            <a:pPr indent="-260350" lvl="0" marL="317500" marR="0" rtl="0" algn="l">
              <a:lnSpc>
                <a:spcPct val="120138"/>
              </a:lnSpc>
              <a:spcBef>
                <a:spcPts val="0"/>
              </a:spcBef>
              <a:spcAft>
                <a:spcPts val="0"/>
              </a:spcAft>
              <a:buClr>
                <a:srgbClr val="006666"/>
              </a:buClr>
              <a:buSzPts val="3300"/>
              <a:buFont typeface="Arial"/>
              <a:buChar char="●"/>
            </a:pPr>
            <a:r>
              <a:rPr b="1" i="0" lang="zh-CN" sz="3300" u="sng" cap="none" strike="noStrike">
                <a:solidFill>
                  <a:srgbClr val="006666"/>
                </a:solidFill>
                <a:latin typeface="Arial"/>
                <a:ea typeface="Arial"/>
                <a:cs typeface="Arial"/>
                <a:sym typeface="Arial"/>
              </a:rPr>
              <a:t>祖德、根基、緣份俱足，方遇此良機</a:t>
            </a:r>
            <a:endParaRPr b="1" i="0" sz="3300" u="sng" cap="none" strike="noStrike">
              <a:solidFill>
                <a:srgbClr val="00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4950" lvl="1" marL="635000" marR="0" rtl="0" algn="l">
              <a:lnSpc>
                <a:spcPct val="120138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900"/>
              <a:buFont typeface="Arial"/>
              <a:buAutoNum type="arabicPeriod"/>
            </a:pPr>
            <a:r>
              <a:rPr b="1" i="0" lang="zh-CN" sz="29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天雨雖大不潤無根之草；佛門雖廣難渡無緣之人。</a:t>
            </a:r>
            <a:endParaRPr b="1" i="0" sz="29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4950" lvl="1" marL="635000" marR="0" rtl="0" algn="l">
              <a:lnSpc>
                <a:spcPct val="120138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900"/>
              <a:buFont typeface="Arial"/>
              <a:buAutoNum type="arabicPeriod"/>
            </a:pPr>
            <a:r>
              <a:rPr b="1" i="0" lang="zh-CN" sz="29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破執著：道德經41章「上士聞道勤而行之；中士聞道若存若亡；下士聞道大笑之，不笑不足以為道。」</a:t>
            </a:r>
            <a:endParaRPr b="1" i="0" sz="29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4950" lvl="1" marL="635000" marR="0" rtl="0" algn="l">
              <a:lnSpc>
                <a:spcPct val="120138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900"/>
              <a:buFont typeface="Arial"/>
              <a:buAutoNum type="arabicPeriod"/>
            </a:pPr>
            <a:r>
              <a:rPr b="1" i="0" lang="zh-CN" sz="29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來佛堂的動機雖不同，只要用心結果相同</a:t>
            </a:r>
            <a:endParaRPr b="1" i="0" sz="29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